
<file path=[Content_Types].xml><?xml version="1.0" encoding="utf-8"?>
<Types xmlns="http://schemas.openxmlformats.org/package/2006/content-types">
  <Override PartName="/ppt/notesSlides/notesSlide4.xml" ContentType="application/vnd.openxmlformats-officedocument.presentationml.notesSlide+xml"/>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notesSlides/notesSlide9.xml" ContentType="application/vnd.openxmlformats-officedocument.presentationml.notesSlide+xml"/>
  <Override PartName="/ppt/slides/slide5.xml" ContentType="application/vnd.openxmlformats-officedocument.presentationml.slide+xml"/>
  <Override PartName="/ppt/slideLayouts/slideLayout11.xml" ContentType="application/vnd.openxmlformats-officedocument.presentationml.slideLayout+xml"/>
  <Default Extension="rels" ContentType="application/vnd.openxmlformats-package.relationships+xml"/>
  <Default Extension="jpeg" ContentType="image/jpeg"/>
  <Override PartName="/ppt/slides/slide10.xml" ContentType="application/vnd.openxmlformats-officedocument.presentationml.slide+xml"/>
  <Override PartName="/ppt/notesMasters/notesMaster1.xml" ContentType="application/vnd.openxmlformats-officedocument.presentationml.notesMaster+xml"/>
  <Override PartName="/ppt/slides/slide1.xml" ContentType="application/vnd.openxmlformats-officedocument.presentationml.slide+xml"/>
  <Override PartName="/ppt/slideLayouts/slideLayout5.xml" ContentType="application/vnd.openxmlformats-officedocument.presentationml.slideLayout+xml"/>
  <Override PartName="/docProps/app.xml" ContentType="application/vnd.openxmlformats-officedocument.extended-properties+xml"/>
  <Override PartName="/ppt/notesSlides/notesSlide12.xml" ContentType="application/vnd.openxmlformats-officedocument.presentationml.notesSlide+xml"/>
  <Override PartName="/ppt/theme/theme2.xml" ContentType="application/vnd.openxmlformats-officedocument.theme+xml"/>
  <Override PartName="/ppt/slideLayouts/slideLayout1.xml" ContentType="application/vnd.openxmlformats-officedocument.presentationml.slideLayout+xml"/>
  <Default Extension="xml" ContentType="application/xml"/>
  <Override PartName="/ppt/notesSlides/notesSlide5.xml" ContentType="application/vnd.openxmlformats-officedocument.presentationml.notesSlide+xml"/>
  <Override PartName="/ppt/tableStyles.xml" ContentType="application/vnd.openxmlformats-officedocument.presentationml.tableStyles+xml"/>
  <Override PartName="/ppt/notesSlides/notesSlide1.xml" ContentType="application/vnd.openxmlformats-officedocument.presentationml.notesSlide+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notesSlides/notesSlide13.xml" ContentType="application/vnd.openxmlformats-officedocument.presentationml.notesSlide+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notesSlides/notesSlide6.xml" ContentType="application/vnd.openxmlformats-officedocument.presentationml.notesSlide+xml"/>
  <Override PartName="/ppt/notesSlides/notesSlide2.xml" ContentType="application/vnd.openxmlformats-officedocument.presentationml.notes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Layouts/slideLayout3.xml" ContentType="application/vnd.openxmlformats-officedocument.presentationml.slideLayout+xml"/>
  <Override PartName="/ppt/notesSlides/notesSlide7.xml" ContentType="application/vnd.openxmlformats-officedocument.presentationml.notesSlide+xml"/>
  <Override PartName="/ppt/notesSlides/notesSlide10.xml" ContentType="application/vnd.openxmlformats-officedocument.presentationml.notesSlide+xml"/>
  <Override PartName="/ppt/notesSlides/notesSlide3.xml" ContentType="application/vnd.openxmlformats-officedocument.presentationml.notesSlide+xml"/>
  <Override PartName="/ppt/slides/slide8.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notesSlides/notesSlide8.xml" ContentType="application/vnd.openxmlformats-officedocument.presentationml.notesSlide+xml"/>
  <Override PartName="/ppt/slideLayouts/slideLayout10.xml" ContentType="application/vnd.openxmlformats-officedocument.presentationml.slideLayout+xml"/>
  <Override PartName="/ppt/slides/slide4.xml" ContentType="application/vnd.openxmlformats-officedocument.presentationml.slide+xml"/>
  <Override PartName="/ppt/notesSlides/notesSlide11.xml" ContentType="application/vnd.openxmlformats-officedocument.presentationml.notesSlide+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viewProps.xml" ContentType="application/vnd.openxmlformats-officedocument.presentationml.viewProps+xml"/>
  <Default Extension="bin" ContentType="application/vnd.openxmlformats-officedocument.presentationml.printerSettings"/>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90" r:id="rId1"/>
  </p:sldMasterIdLst>
  <p:notesMasterIdLst>
    <p:notesMasterId r:id="rId16"/>
  </p:notesMasterIdLst>
  <p:sldIdLst>
    <p:sldId id="256" r:id="rId2"/>
    <p:sldId id="283" r:id="rId3"/>
    <p:sldId id="282" r:id="rId4"/>
    <p:sldId id="284" r:id="rId5"/>
    <p:sldId id="285" r:id="rId6"/>
    <p:sldId id="287" r:id="rId7"/>
    <p:sldId id="264" r:id="rId8"/>
    <p:sldId id="288" r:id="rId9"/>
    <p:sldId id="286" r:id="rId10"/>
    <p:sldId id="289" r:id="rId11"/>
    <p:sldId id="291" r:id="rId12"/>
    <p:sldId id="290" r:id="rId13"/>
    <p:sldId id="292" r:id="rId14"/>
    <p:sldId id="293"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FFFFFF"/>
  </p:clrMru>
  <p:extLst>
    <p:ext uri="{E76CE94A-603C-4142-B9EB-6D1370010A27}">
      <p14:discardImageEditData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p14="http://schemas.microsoft.com/office/powerpoint/2010/main" xmlns:p="http://schemas.openxmlformats.org/presentationml/2006/main" xmlns:r="http://schemas.openxmlformats.org/officeDocument/2006/relationships" xmlns:a="http://schemas.openxmlformats.org/drawingml/2006/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54" autoAdjust="0"/>
    <p:restoredTop sz="88357" autoAdjust="0"/>
  </p:normalViewPr>
  <p:slideViewPr>
    <p:cSldViewPr snapToGrid="0" snapToObjects="1">
      <p:cViewPr>
        <p:scale>
          <a:sx n="100" d="100"/>
          <a:sy n="100" d="100"/>
        </p:scale>
        <p:origin x="-1112" y="-376"/>
      </p:cViewPr>
      <p:guideLst>
        <p:guide orient="horz" pos="2160"/>
        <p:guide pos="2880"/>
      </p:guideLst>
    </p:cSldViewPr>
  </p:slideViewPr>
  <p:outlineViewPr>
    <p:cViewPr>
      <p:scale>
        <a:sx n="33" d="100"/>
        <a:sy n="33" d="100"/>
      </p:scale>
      <p:origin x="0" y="152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notesMaster" Target="notesMasters/notesMaster1.xml"/><Relationship Id="rId17" Type="http://schemas.openxmlformats.org/officeDocument/2006/relationships/printerSettings" Target="printerSettings/printerSettings1.bin"/><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A1F5EF0-2385-6E41-94A9-3AF961CA0EAB}" type="datetimeFigureOut">
              <a:rPr lang="en-US" smtClean="0"/>
              <a:pPr/>
              <a:t>10/25/13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4CFB29A-924E-B84C-A263-CB08B0F1ABAC}" type="slidenum">
              <a:rPr lang="en-US" smtClean="0"/>
              <a:pPr/>
              <a:t>‹#›</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7121493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Rules/Procedures oriented</a:t>
            </a:r>
            <a:r>
              <a:rPr lang="en-US" baseline="0" dirty="0" smtClean="0"/>
              <a:t> part of the session. Point out what role students play in the EU. 28 heads of government/ministers. </a:t>
            </a:r>
            <a:endParaRPr lang="en-US" dirty="0"/>
          </a:p>
        </p:txBody>
      </p:sp>
      <p:sp>
        <p:nvSpPr>
          <p:cNvPr id="4" name="Slide Number Placeholder 3"/>
          <p:cNvSpPr>
            <a:spLocks noGrp="1"/>
          </p:cNvSpPr>
          <p:nvPr>
            <p:ph type="sldNum" sz="quarter" idx="10"/>
          </p:nvPr>
        </p:nvSpPr>
        <p:spPr/>
        <p:txBody>
          <a:bodyPr/>
          <a:lstStyle/>
          <a:p>
            <a:fld id="{44CFB29A-924E-B84C-A263-CB08B0F1ABAC}" type="slidenum">
              <a:rPr lang="en-US" smtClean="0"/>
              <a:pPr/>
              <a:t>2</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Be sure to refer to the</a:t>
            </a:r>
            <a:r>
              <a:rPr lang="en-US" baseline="0" dirty="0" smtClean="0"/>
              <a:t> “Diplomacy”, “public speaking”, “Parliamentary Procedure” and “Research” links for practice exercises and instructional videos. </a:t>
            </a:r>
            <a:endParaRPr lang="en-US" dirty="0" smtClean="0"/>
          </a:p>
          <a:p>
            <a:r>
              <a:rPr lang="en-US" dirty="0" smtClean="0"/>
              <a:t>http://</a:t>
            </a:r>
            <a:r>
              <a:rPr lang="en-US" dirty="0" err="1" smtClean="0"/>
              <a:t>kennedy.byu.edu/student/modelun/byumun.php</a:t>
            </a:r>
            <a:r>
              <a:rPr lang="en-US" dirty="0" smtClean="0"/>
              <a:t>#</a:t>
            </a:r>
            <a:endParaRPr lang="en-US" dirty="0"/>
          </a:p>
        </p:txBody>
      </p:sp>
      <p:sp>
        <p:nvSpPr>
          <p:cNvPr id="4" name="Slide Number Placeholder 3"/>
          <p:cNvSpPr>
            <a:spLocks noGrp="1"/>
          </p:cNvSpPr>
          <p:nvPr>
            <p:ph type="sldNum" sz="quarter" idx="10"/>
          </p:nvPr>
        </p:nvSpPr>
        <p:spPr/>
        <p:txBody>
          <a:bodyPr/>
          <a:lstStyle/>
          <a:p>
            <a:fld id="{44CFB29A-924E-B84C-A263-CB08B0F1ABAC}" type="slidenum">
              <a:rPr lang="en-US" smtClean="0"/>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Refer</a:t>
            </a:r>
            <a:r>
              <a:rPr lang="en-US" baseline="0" dirty="0" smtClean="0"/>
              <a:t> to this page to learn more about the topics or a particular branch of the EU. </a:t>
            </a:r>
            <a:endParaRPr lang="en-US" dirty="0"/>
          </a:p>
        </p:txBody>
      </p:sp>
      <p:sp>
        <p:nvSpPr>
          <p:cNvPr id="4" name="Slide Number Placeholder 3"/>
          <p:cNvSpPr>
            <a:spLocks noGrp="1"/>
          </p:cNvSpPr>
          <p:nvPr>
            <p:ph type="sldNum" sz="quarter" idx="10"/>
          </p:nvPr>
        </p:nvSpPr>
        <p:spPr/>
        <p:txBody>
          <a:bodyPr/>
          <a:lstStyle/>
          <a:p>
            <a:fld id="{44CFB29A-924E-B84C-A263-CB08B0F1ABAC}" type="slidenum">
              <a:rPr lang="en-US" smtClean="0"/>
              <a:pPr/>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Collaboration and debate</a:t>
            </a:r>
            <a:r>
              <a:rPr lang="en-US" baseline="0" dirty="0" smtClean="0"/>
              <a:t>/voting part of the session. Remember the importance of order throughout so all 28 member states can compromise. </a:t>
            </a:r>
            <a:endParaRPr lang="en-US" dirty="0"/>
          </a:p>
        </p:txBody>
      </p:sp>
      <p:sp>
        <p:nvSpPr>
          <p:cNvPr id="4" name="Slide Number Placeholder 3"/>
          <p:cNvSpPr>
            <a:spLocks noGrp="1"/>
          </p:cNvSpPr>
          <p:nvPr>
            <p:ph type="sldNum" sz="quarter" idx="10"/>
          </p:nvPr>
        </p:nvSpPr>
        <p:spPr/>
        <p:txBody>
          <a:bodyPr/>
          <a:lstStyle/>
          <a:p>
            <a:fld id="{44CFB29A-924E-B84C-A263-CB08B0F1ABAC}" type="slidenum">
              <a:rPr lang="en-US" smtClean="0"/>
              <a:pPr/>
              <a:t>13</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a:t>
            </a:r>
            <a:r>
              <a:rPr lang="en-US" dirty="0" err="1" smtClean="0"/>
              <a:t>en.wikipedia.org/wiki/European_Parliament</a:t>
            </a:r>
            <a:endParaRPr lang="en-US" dirty="0" smtClean="0"/>
          </a:p>
          <a:p>
            <a:endParaRPr lang="en-US" dirty="0"/>
          </a:p>
        </p:txBody>
      </p:sp>
      <p:sp>
        <p:nvSpPr>
          <p:cNvPr id="4" name="Slide Number Placeholder 3"/>
          <p:cNvSpPr>
            <a:spLocks noGrp="1"/>
          </p:cNvSpPr>
          <p:nvPr>
            <p:ph type="sldNum" sz="quarter" idx="10"/>
          </p:nvPr>
        </p:nvSpPr>
        <p:spPr/>
        <p:txBody>
          <a:bodyPr/>
          <a:lstStyle/>
          <a:p>
            <a:fld id="{44CFB29A-924E-B84C-A263-CB08B0F1ABAC}" type="slidenum">
              <a:rPr lang="en-US" smtClean="0"/>
              <a:pPr/>
              <a:t>14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Collaboration and debate</a:t>
            </a:r>
            <a:r>
              <a:rPr lang="en-US" baseline="0" dirty="0" smtClean="0"/>
              <a:t>/voting part of the session. Remember the importance of order throughout so all 28 member states can compromise. </a:t>
            </a:r>
            <a:endParaRPr lang="en-US" dirty="0"/>
          </a:p>
        </p:txBody>
      </p:sp>
      <p:sp>
        <p:nvSpPr>
          <p:cNvPr id="4" name="Slide Number Placeholder 3"/>
          <p:cNvSpPr>
            <a:spLocks noGrp="1"/>
          </p:cNvSpPr>
          <p:nvPr>
            <p:ph type="sldNum" sz="quarter" idx="10"/>
          </p:nvPr>
        </p:nvSpPr>
        <p:spPr/>
        <p:txBody>
          <a:bodyPr/>
          <a:lstStyle/>
          <a:p>
            <a:fld id="{44CFB29A-924E-B84C-A263-CB08B0F1ABAC}" type="slidenum">
              <a:rPr lang="en-US" smtClean="0"/>
              <a:pPr/>
              <a:t>3</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Remember</a:t>
            </a:r>
            <a:r>
              <a:rPr lang="en-US" baseline="0" dirty="0" smtClean="0"/>
              <a:t>, if 9</a:t>
            </a:r>
            <a:r>
              <a:rPr lang="en-US" baseline="30000" dirty="0" smtClean="0"/>
              <a:t>th</a:t>
            </a:r>
            <a:r>
              <a:rPr lang="en-US" baseline="0" dirty="0" smtClean="0"/>
              <a:t> graders can do it- so can you. Pay attention to what the students say they learned from the experience and how it benefited them. Don’t you want the similar results in your classrooms? </a:t>
            </a:r>
          </a:p>
          <a:p>
            <a:r>
              <a:rPr lang="en-US" baseline="0" dirty="0" smtClean="0"/>
              <a:t>(8 minute video)</a:t>
            </a:r>
            <a:endParaRPr lang="en-US" dirty="0" smtClean="0"/>
          </a:p>
          <a:p>
            <a:endParaRPr lang="en-US" dirty="0"/>
          </a:p>
        </p:txBody>
      </p:sp>
      <p:sp>
        <p:nvSpPr>
          <p:cNvPr id="4" name="Slide Number Placeholder 3"/>
          <p:cNvSpPr>
            <a:spLocks noGrp="1"/>
          </p:cNvSpPr>
          <p:nvPr>
            <p:ph type="sldNum" sz="quarter" idx="10"/>
          </p:nvPr>
        </p:nvSpPr>
        <p:spPr/>
        <p:txBody>
          <a:bodyPr/>
          <a:lstStyle/>
          <a:p>
            <a:fld id="{44CFB29A-924E-B84C-A263-CB08B0F1ABAC}"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Do</a:t>
            </a:r>
            <a:r>
              <a:rPr lang="en-US" baseline="0" dirty="0" smtClean="0"/>
              <a:t> teachers need a clarification at this point about the structure? </a:t>
            </a:r>
            <a:endParaRPr lang="en-US" dirty="0"/>
          </a:p>
        </p:txBody>
      </p:sp>
      <p:sp>
        <p:nvSpPr>
          <p:cNvPr id="4" name="Slide Number Placeholder 3"/>
          <p:cNvSpPr>
            <a:spLocks noGrp="1"/>
          </p:cNvSpPr>
          <p:nvPr>
            <p:ph type="sldNum" sz="quarter" idx="10"/>
          </p:nvPr>
        </p:nvSpPr>
        <p:spPr/>
        <p:txBody>
          <a:bodyPr/>
          <a:lstStyle/>
          <a:p>
            <a:fld id="{44CFB29A-924E-B84C-A263-CB08B0F1ABAC}"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Rules/Procedures oriented</a:t>
            </a:r>
            <a:r>
              <a:rPr lang="en-US" baseline="0" dirty="0" smtClean="0"/>
              <a:t> part of the session. Point out what role students play in the EU. 28 heads of government/ministers. </a:t>
            </a:r>
            <a:endParaRPr lang="en-US" dirty="0"/>
          </a:p>
        </p:txBody>
      </p:sp>
      <p:sp>
        <p:nvSpPr>
          <p:cNvPr id="4" name="Slide Number Placeholder 3"/>
          <p:cNvSpPr>
            <a:spLocks noGrp="1"/>
          </p:cNvSpPr>
          <p:nvPr>
            <p:ph type="sldNum" sz="quarter" idx="10"/>
          </p:nvPr>
        </p:nvSpPr>
        <p:spPr/>
        <p:txBody>
          <a:bodyPr/>
          <a:lstStyle/>
          <a:p>
            <a:fld id="{44CFB29A-924E-B84C-A263-CB08B0F1ABAC}" type="slidenum">
              <a:rPr lang="en-US" smtClean="0"/>
              <a:pPr/>
              <a:t>6</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Helping teachers</a:t>
            </a:r>
            <a:r>
              <a:rPr lang="en-US" baseline="0" dirty="0" smtClean="0"/>
              <a:t> understand the difference. Remind them of deadlines- position papers are due before the competition and resolutions are made during the competition. </a:t>
            </a:r>
            <a:endParaRPr lang="en-US" dirty="0" smtClean="0"/>
          </a:p>
          <a:p>
            <a:endParaRPr lang="en-US" dirty="0"/>
          </a:p>
        </p:txBody>
      </p:sp>
      <p:sp>
        <p:nvSpPr>
          <p:cNvPr id="4" name="Slide Number Placeholder 3"/>
          <p:cNvSpPr>
            <a:spLocks noGrp="1"/>
          </p:cNvSpPr>
          <p:nvPr>
            <p:ph type="sldNum" sz="quarter" idx="10"/>
          </p:nvPr>
        </p:nvSpPr>
        <p:spPr/>
        <p:txBody>
          <a:bodyPr/>
          <a:lstStyle/>
          <a:p>
            <a:fld id="{44CFB29A-924E-B84C-A263-CB08B0F1ABAC}"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Most important information here is the Background</a:t>
            </a:r>
            <a:r>
              <a:rPr lang="en-US" baseline="0" dirty="0" smtClean="0"/>
              <a:t> Guide: Cohesion Policy is the November topic AND the position paper/resolution template</a:t>
            </a:r>
            <a:endParaRPr lang="en-US" dirty="0" smtClean="0"/>
          </a:p>
          <a:p>
            <a:endParaRPr lang="en-US" dirty="0"/>
          </a:p>
        </p:txBody>
      </p:sp>
      <p:sp>
        <p:nvSpPr>
          <p:cNvPr id="4" name="Slide Number Placeholder 3"/>
          <p:cNvSpPr>
            <a:spLocks noGrp="1"/>
          </p:cNvSpPr>
          <p:nvPr>
            <p:ph type="sldNum" sz="quarter" idx="10"/>
          </p:nvPr>
        </p:nvSpPr>
        <p:spPr/>
        <p:txBody>
          <a:bodyPr/>
          <a:lstStyle/>
          <a:p>
            <a:fld id="{44CFB29A-924E-B84C-A263-CB08B0F1ABAC}" type="slidenum">
              <a:rPr lang="en-US" smtClean="0"/>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Focus on </a:t>
            </a:r>
            <a:r>
              <a:rPr lang="en-US" baseline="0" dirty="0" smtClean="0"/>
              <a:t> understanding the EU and its institutions so you can understand the structure/organization</a:t>
            </a:r>
            <a:endParaRPr lang="en-US" dirty="0" smtClean="0"/>
          </a:p>
          <a:p>
            <a:endParaRPr lang="en-US" dirty="0"/>
          </a:p>
        </p:txBody>
      </p:sp>
      <p:sp>
        <p:nvSpPr>
          <p:cNvPr id="4" name="Slide Number Placeholder 3"/>
          <p:cNvSpPr>
            <a:spLocks noGrp="1"/>
          </p:cNvSpPr>
          <p:nvPr>
            <p:ph type="sldNum" sz="quarter" idx="10"/>
          </p:nvPr>
        </p:nvSpPr>
        <p:spPr/>
        <p:txBody>
          <a:bodyPr/>
          <a:lstStyle/>
          <a:p>
            <a:fld id="{44CFB29A-924E-B84C-A263-CB08B0F1ABAC}" type="slidenum">
              <a:rPr lang="en-US" smtClean="0"/>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just walks students through</a:t>
            </a:r>
            <a:r>
              <a:rPr lang="en-US" baseline="0" dirty="0" smtClean="0"/>
              <a:t> a thought process to prepare/begin to research. Notice that the most important thing to do to prepare is to research. The other skills (diplomacy and public speaking will come naturally). One practice that was very helpful for BYU students was a practice Tour de Table it gets them thinking and talking through their positions in a very clear manner. </a:t>
            </a:r>
            <a:endParaRPr lang="en-US" dirty="0" smtClean="0"/>
          </a:p>
          <a:p>
            <a:endParaRPr lang="en-US" dirty="0"/>
          </a:p>
        </p:txBody>
      </p:sp>
      <p:sp>
        <p:nvSpPr>
          <p:cNvPr id="4" name="Slide Number Placeholder 3"/>
          <p:cNvSpPr>
            <a:spLocks noGrp="1"/>
          </p:cNvSpPr>
          <p:nvPr>
            <p:ph type="sldNum" sz="quarter" idx="10"/>
          </p:nvPr>
        </p:nvSpPr>
        <p:spPr/>
        <p:txBody>
          <a:bodyPr/>
          <a:lstStyle/>
          <a:p>
            <a:fld id="{44CFB29A-924E-B84C-A263-CB08B0F1ABAC}"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400800" y="6355080"/>
            <a:ext cx="2286000" cy="365760"/>
          </a:xfrm>
        </p:spPr>
        <p:txBody>
          <a:bodyPr/>
          <a:lstStyle>
            <a:lvl1pPr>
              <a:defRPr sz="1400"/>
            </a:lvl1pPr>
          </a:lstStyle>
          <a:p>
            <a:fld id="{FE7344B1-BCFE-E84D-B7F9-7F4DF5C6A23D}" type="datetimeFigureOut">
              <a:rPr lang="en-US" smtClean="0"/>
              <a:pPr/>
              <a:t>10/25/13</a:t>
            </a:fld>
            <a:endParaRPr lang="en-US" dirty="0"/>
          </a:p>
        </p:txBody>
      </p:sp>
      <p:sp>
        <p:nvSpPr>
          <p:cNvPr id="17" name="Footer Placeholder 16"/>
          <p:cNvSpPr>
            <a:spLocks noGrp="1"/>
          </p:cNvSpPr>
          <p:nvPr>
            <p:ph type="ftr" sz="quarter" idx="11"/>
          </p:nvPr>
        </p:nvSpPr>
        <p:spPr>
          <a:xfrm>
            <a:off x="2898648" y="6355080"/>
            <a:ext cx="3474720" cy="365760"/>
          </a:xfrm>
        </p:spPr>
        <p:txBody>
          <a:bodyPr/>
          <a:lstStyle/>
          <a:p>
            <a:endParaRPr lang="en-US" dirty="0"/>
          </a:p>
        </p:txBody>
      </p:sp>
      <p:sp>
        <p:nvSpPr>
          <p:cNvPr id="29" name="Slide Number Placeholder 28"/>
          <p:cNvSpPr>
            <a:spLocks noGrp="1"/>
          </p:cNvSpPr>
          <p:nvPr>
            <p:ph type="sldNum" sz="quarter" idx="12"/>
          </p:nvPr>
        </p:nvSpPr>
        <p:spPr>
          <a:xfrm>
            <a:off x="1216152" y="6355080"/>
            <a:ext cx="1219200" cy="365760"/>
          </a:xfrm>
        </p:spPr>
        <p:txBody>
          <a:bodyPr/>
          <a:lstStyle/>
          <a:p>
            <a:fld id="{619CCAD6-68D0-B447-ABC5-866FDA2C7D5D}" type="slidenum">
              <a:rPr lang="en-US" smtClean="0"/>
              <a:pPr/>
              <a:t>‹#›</a:t>
            </a:fld>
            <a:endParaRPr lang="en-US" dirty="0"/>
          </a:p>
        </p:txBody>
      </p:sp>
      <p:sp>
        <p:nvSpPr>
          <p:cNvPr id="21" name="Rectangle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3" name="Rectangle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Rectangle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2" name="Rectangle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E7344B1-BCFE-E84D-B7F9-7F4DF5C6A23D}" type="datetimeFigureOut">
              <a:rPr lang="en-US" smtClean="0"/>
              <a:pPr/>
              <a:t>10/25/13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9CCAD6-68D0-B447-ABC5-866FDA2C7D5D}"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E7344B1-BCFE-E84D-B7F9-7F4DF5C6A23D}" type="datetimeFigureOut">
              <a:rPr lang="en-US" smtClean="0"/>
              <a:pPr/>
              <a:t>10/25/13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9CCAD6-68D0-B447-ABC5-866FDA2C7D5D}" type="slidenum">
              <a:rPr lang="en-US" smtClean="0"/>
              <a:pPr/>
              <a:t>‹#›</a:t>
            </a:fld>
            <a:endParaRPr lang="en-US" dirty="0"/>
          </a:p>
        </p:txBody>
      </p:sp>
      <p:sp>
        <p:nvSpPr>
          <p:cNvPr id="7" name="Straight Connector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8" name="Isosceles Triangle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Straight Connector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FE7344B1-BCFE-E84D-B7F9-7F4DF5C6A23D}" type="datetimeFigureOut">
              <a:rPr lang="en-US" smtClean="0"/>
              <a:pPr/>
              <a:t>10/25/13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9CCAD6-68D0-B447-ABC5-866FDA2C7D5D}" type="slidenum">
              <a:rPr lang="en-US" smtClean="0"/>
              <a:pPr/>
              <a:t>‹#›</a:t>
            </a:fld>
            <a:endParaRPr lang="en-US" dirty="0"/>
          </a:p>
        </p:txBody>
      </p:sp>
      <p:sp>
        <p:nvSpPr>
          <p:cNvPr id="8" name="Content Placeholder 7"/>
          <p:cNvSpPr>
            <a:spLocks noGrp="1"/>
          </p:cNvSpPr>
          <p:nvPr>
            <p:ph sz="quarter" idx="1"/>
          </p:nvPr>
        </p:nvSpPr>
        <p:spPr>
          <a:xfrm>
            <a:off x="457200" y="1219200"/>
            <a:ext cx="8229600"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6400800" y="6355080"/>
            <a:ext cx="2286000" cy="365760"/>
          </a:xfrm>
        </p:spPr>
        <p:txBody>
          <a:bodyPr/>
          <a:lstStyle/>
          <a:p>
            <a:fld id="{FE7344B1-BCFE-E84D-B7F9-7F4DF5C6A23D}" type="datetimeFigureOut">
              <a:rPr lang="en-US" smtClean="0"/>
              <a:pPr/>
              <a:t>10/25/13</a:t>
            </a:fld>
            <a:endParaRPr lang="en-US" dirty="0"/>
          </a:p>
        </p:txBody>
      </p:sp>
      <p:sp>
        <p:nvSpPr>
          <p:cNvPr id="5" name="Footer Placeholder 4"/>
          <p:cNvSpPr>
            <a:spLocks noGrp="1"/>
          </p:cNvSpPr>
          <p:nvPr>
            <p:ph type="ftr" sz="quarter" idx="11"/>
          </p:nvPr>
        </p:nvSpPr>
        <p:spPr>
          <a:xfrm>
            <a:off x="2898648" y="6355080"/>
            <a:ext cx="3474720" cy="365760"/>
          </a:xfrm>
        </p:spPr>
        <p:txBody>
          <a:bodyPr/>
          <a:lstStyle/>
          <a:p>
            <a:endParaRPr lang="en-US" dirty="0"/>
          </a:p>
        </p:txBody>
      </p:sp>
      <p:sp>
        <p:nvSpPr>
          <p:cNvPr id="6" name="Slide Number Placeholder 5"/>
          <p:cNvSpPr>
            <a:spLocks noGrp="1"/>
          </p:cNvSpPr>
          <p:nvPr>
            <p:ph type="sldNum" sz="quarter" idx="12"/>
          </p:nvPr>
        </p:nvSpPr>
        <p:spPr>
          <a:xfrm>
            <a:off x="1069848" y="6355080"/>
            <a:ext cx="1520952" cy="365760"/>
          </a:xfrm>
        </p:spPr>
        <p:txBody>
          <a:bodyPr/>
          <a:lstStyle/>
          <a:p>
            <a:fld id="{619CCAD6-68D0-B447-ABC5-866FDA2C7D5D}" type="slidenum">
              <a:rPr lang="en-US" smtClean="0"/>
              <a:pPr/>
              <a:t>‹#›</a:t>
            </a:fld>
            <a:endParaRPr lang="en-US" dirty="0"/>
          </a:p>
        </p:txBody>
      </p:sp>
      <p:sp>
        <p:nvSpPr>
          <p:cNvPr id="7" name="Rectangle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Rectangle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FE7344B1-BCFE-E84D-B7F9-7F4DF5C6A23D}" type="datetimeFigureOut">
              <a:rPr lang="en-US" smtClean="0"/>
              <a:pPr/>
              <a:t>10/25/13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19CCAD6-68D0-B447-ABC5-866FDA2C7D5D}" type="slidenum">
              <a:rPr lang="en-US" smtClean="0"/>
              <a:pPr/>
              <a:t>‹#›</a:t>
            </a:fld>
            <a:endParaRPr lang="en-US" dirty="0"/>
          </a:p>
        </p:txBody>
      </p:sp>
      <p:sp>
        <p:nvSpPr>
          <p:cNvPr id="9" name="Content Placeholder 8"/>
          <p:cNvSpPr>
            <a:spLocks noGrp="1"/>
          </p:cNvSpPr>
          <p:nvPr>
            <p:ph sz="quarter" idx="1"/>
          </p:nvPr>
        </p:nvSpPr>
        <p:spPr>
          <a:xfrm>
            <a:off x="457200" y="1219200"/>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632198" y="1216152"/>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FE7344B1-BCFE-E84D-B7F9-7F4DF5C6A23D}" type="datetimeFigureOut">
              <a:rPr lang="en-US" smtClean="0"/>
              <a:pPr/>
              <a:t>10/25/13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19CCAD6-68D0-B447-ABC5-866FDA2C7D5D}" type="slidenum">
              <a:rPr lang="en-US" smtClean="0"/>
              <a:pPr/>
              <a:t>‹#›</a:t>
            </a:fld>
            <a:endParaRPr lang="en-US" dirty="0"/>
          </a:p>
        </p:txBody>
      </p:sp>
      <p:sp>
        <p:nvSpPr>
          <p:cNvPr id="11" name="Content Placeholder 10"/>
          <p:cNvSpPr>
            <a:spLocks noGrp="1"/>
          </p:cNvSpPr>
          <p:nvPr>
            <p:ph sz="quarter" idx="2"/>
          </p:nvPr>
        </p:nvSpPr>
        <p:spPr>
          <a:xfrm>
            <a:off x="457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648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FE7344B1-BCFE-E84D-B7F9-7F4DF5C6A23D}" type="datetimeFigureOut">
              <a:rPr lang="en-US" smtClean="0"/>
              <a:pPr/>
              <a:t>10/25/13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19CCAD6-68D0-B447-ABC5-866FDA2C7D5D}" type="slidenum">
              <a:rPr lang="en-US" smtClean="0"/>
              <a:pPr/>
              <a:t>‹#›</a:t>
            </a:fld>
            <a:endParaRPr lang="en-US" dirty="0"/>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7344B1-BCFE-E84D-B7F9-7F4DF5C6A23D}" type="datetimeFigureOut">
              <a:rPr lang="en-US" smtClean="0"/>
              <a:pPr/>
              <a:t>10/25/13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19CCAD6-68D0-B447-ABC5-866FDA2C7D5D}" type="slidenum">
              <a:rPr lang="en-US" smtClean="0"/>
              <a:pPr/>
              <a:t>‹#›</a:t>
            </a:fld>
            <a:endParaRPr lang="en-US" dirty="0"/>
          </a:p>
        </p:txBody>
      </p:sp>
      <p:sp>
        <p:nvSpPr>
          <p:cNvPr id="5" name="Straight Connector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FE7344B1-BCFE-E84D-B7F9-7F4DF5C6A23D}" type="datetimeFigureOut">
              <a:rPr lang="en-US" smtClean="0"/>
              <a:pPr/>
              <a:t>10/25/13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19CCAD6-68D0-B447-ABC5-866FDA2C7D5D}" type="slidenum">
              <a:rPr lang="en-US" smtClean="0"/>
              <a:pPr/>
              <a:t>‹#›</a:t>
            </a:fld>
            <a:endParaRPr lang="en-US" dirty="0"/>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10" name="Straight Connector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Content Placeholder 11"/>
          <p:cNvSpPr>
            <a:spLocks noGrp="1"/>
          </p:cNvSpPr>
          <p:nvPr>
            <p:ph sz="quarter" idx="1"/>
          </p:nvPr>
        </p:nvSpPr>
        <p:spPr>
          <a:xfrm>
            <a:off x="304800" y="304800"/>
            <a:ext cx="57150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en-US" dirty="0" smtClean="0"/>
              <a:t>Click icon to add picture</a:t>
            </a:r>
            <a:endParaRPr kumimoji="0" lang="en-US" dirty="0"/>
          </a:p>
        </p:txBody>
      </p:sp>
      <p:sp>
        <p:nvSpPr>
          <p:cNvPr id="4" name="Text Placeholder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FE7344B1-BCFE-E84D-B7F9-7F4DF5C6A23D}" type="datetimeFigureOut">
              <a:rPr lang="en-US" smtClean="0"/>
              <a:pPr/>
              <a:t>10/25/13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19CCAD6-68D0-B447-ABC5-866FDA2C7D5D}" type="slidenum">
              <a:rPr lang="en-US" smtClean="0"/>
              <a:pPr/>
              <a:t>‹#›</a:t>
            </a:fld>
            <a:endParaRPr lang="en-US" dirty="0"/>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152400"/>
            <a:ext cx="8229600" cy="990600"/>
          </a:xfrm>
          <a:prstGeom prst="rect">
            <a:avLst/>
          </a:prstGeom>
        </p:spPr>
        <p:txBody>
          <a:bodyPr vert="horz"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FE7344B1-BCFE-E84D-B7F9-7F4DF5C6A23D}" type="datetimeFigureOut">
              <a:rPr lang="en-US" smtClean="0"/>
              <a:pPr/>
              <a:t>10/25/13</a:t>
            </a:fld>
            <a:endParaRPr lang="en-US" dirty="0"/>
          </a:p>
        </p:txBody>
      </p:sp>
      <p:sp>
        <p:nvSpPr>
          <p:cNvPr id="3" name="Footer Placeholder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endParaRPr lang="en-US" dirty="0"/>
          </a:p>
        </p:txBody>
      </p:sp>
      <p:sp>
        <p:nvSpPr>
          <p:cNvPr id="23" name="Slide Number Placeholder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619CCAD6-68D0-B447-ABC5-866FDA2C7D5D}" type="slidenum">
              <a:rPr lang="en-US" smtClean="0"/>
              <a:pPr/>
              <a:t>‹#›</a:t>
            </a:fld>
            <a:endParaRPr lang="en-US" dirty="0"/>
          </a:p>
        </p:txBody>
      </p:sp>
      <p:sp>
        <p:nvSpPr>
          <p:cNvPr id="28" name="Straight Connector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29" name="Straight Connector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10" name="Isosceles Triangle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4" Type="http://schemas.openxmlformats.org/officeDocument/2006/relationships/image" Target="../media/image5.png"/><Relationship Id="rId1" Type="http://schemas.openxmlformats.org/officeDocument/2006/relationships/video" Target="file://localhost/Users/rebeccawiseman/Dropbox/EU%20Resources/Training%20Your%20Students/Intro%20to%20MEU.m4v" TargetMode="External"/><Relationship Id="rId2"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1" Type="http://schemas.openxmlformats.org/officeDocument/2006/relationships/slideLayout" Target="../slideLayouts/slideLayout5.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MEU in a Nutshell</a:t>
            </a:r>
            <a:endParaRPr lang="en-US" dirty="0"/>
          </a:p>
        </p:txBody>
      </p:sp>
      <p:sp>
        <p:nvSpPr>
          <p:cNvPr id="3" name="Subtitle 2"/>
          <p:cNvSpPr>
            <a:spLocks noGrp="1"/>
          </p:cNvSpPr>
          <p:nvPr>
            <p:ph type="subTitle" idx="1"/>
          </p:nvPr>
        </p:nvSpPr>
        <p:spPr/>
        <p:txBody>
          <a:bodyPr>
            <a:normAutofit/>
          </a:bodyPr>
          <a:lstStyle/>
          <a:p>
            <a:r>
              <a:rPr lang="en-US" dirty="0" smtClean="0"/>
              <a:t>For Teachers with no MEU or MUN Experience</a:t>
            </a:r>
            <a:endParaRPr lang="en-US" dirty="0"/>
          </a:p>
        </p:txBody>
      </p:sp>
      <p:pic>
        <p:nvPicPr>
          <p:cNvPr id="4" name="Picture 3" descr="Final MEU logo (high res).jpg"/>
          <p:cNvPicPr>
            <a:picLocks noChangeAspect="1"/>
          </p:cNvPicPr>
          <p:nvPr/>
        </p:nvPicPr>
        <p:blipFill>
          <a:blip r:embed="rId2"/>
          <a:stretch>
            <a:fillRect/>
          </a:stretch>
        </p:blipFill>
        <p:spPr>
          <a:xfrm>
            <a:off x="6299138" y="662045"/>
            <a:ext cx="1898225" cy="2575272"/>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3"/>
          <p:cNvSpPr/>
          <p:nvPr/>
        </p:nvSpPr>
        <p:spPr>
          <a:xfrm>
            <a:off x="472688" y="504380"/>
            <a:ext cx="8229600" cy="990600"/>
          </a:xfrm>
          <a:prstGeom prst="rect">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smtClean="0">
                <a:latin typeface="+mj-lt"/>
              </a:rPr>
              <a:t>How to Prepare (Students)</a:t>
            </a:r>
            <a:endParaRPr lang="en-US" sz="3600" dirty="0">
              <a:latin typeface="+mj-lt"/>
            </a:endParaRPr>
          </a:p>
        </p:txBody>
      </p:sp>
      <p:pic>
        <p:nvPicPr>
          <p:cNvPr id="7" name="Content Placeholder 6" descr="Screen Shot 2013-10-24 at 1.35.15 AM.png"/>
          <p:cNvPicPr>
            <a:picLocks noGrp="1" noChangeAspect="1"/>
          </p:cNvPicPr>
          <p:nvPr>
            <p:ph sz="quarter" idx="1"/>
          </p:nvPr>
        </p:nvPicPr>
        <p:blipFill>
          <a:blip r:embed="rId3"/>
          <a:srcRect t="-48017" b="-48017"/>
          <a:stretch>
            <a:fillRect/>
          </a:stretch>
        </p:blipFill>
        <p:spPr>
          <a:xfrm>
            <a:off x="1171188" y="-607170"/>
            <a:ext cx="7327900" cy="8952637"/>
          </a:xfr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3"/>
          <p:cNvSpPr/>
          <p:nvPr/>
        </p:nvSpPr>
        <p:spPr>
          <a:xfrm>
            <a:off x="472688" y="504380"/>
            <a:ext cx="8229600" cy="990600"/>
          </a:xfrm>
          <a:prstGeom prst="rect">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smtClean="0">
                <a:latin typeface="+mj-lt"/>
              </a:rPr>
              <a:t>MUN Resources</a:t>
            </a:r>
            <a:endParaRPr lang="en-US" sz="3600" dirty="0">
              <a:latin typeface="+mj-lt"/>
            </a:endParaRPr>
          </a:p>
        </p:txBody>
      </p:sp>
      <p:sp>
        <p:nvSpPr>
          <p:cNvPr id="6" name="TextBox 5"/>
          <p:cNvSpPr txBox="1"/>
          <p:nvPr/>
        </p:nvSpPr>
        <p:spPr>
          <a:xfrm>
            <a:off x="660400" y="6488668"/>
            <a:ext cx="6340197" cy="369332"/>
          </a:xfrm>
          <a:prstGeom prst="rect">
            <a:avLst/>
          </a:prstGeom>
          <a:noFill/>
        </p:spPr>
        <p:txBody>
          <a:bodyPr wrap="none" rtlCol="0">
            <a:spAutoFit/>
          </a:bodyPr>
          <a:lstStyle/>
          <a:p>
            <a:r>
              <a:rPr lang="en-US" dirty="0" smtClean="0"/>
              <a:t>Please Visit http://</a:t>
            </a:r>
            <a:r>
              <a:rPr lang="en-US" dirty="0" err="1" smtClean="0"/>
              <a:t>kennedy.byu.edu/student/modelun/byumun.php</a:t>
            </a:r>
            <a:r>
              <a:rPr lang="en-US" dirty="0" smtClean="0"/>
              <a:t>#</a:t>
            </a:r>
            <a:endParaRPr lang="en-US" dirty="0"/>
          </a:p>
        </p:txBody>
      </p:sp>
      <p:pic>
        <p:nvPicPr>
          <p:cNvPr id="7" name="Content Placeholder 6" descr="Screen Shot 2013-10-24 at 1.44.19 AM.png"/>
          <p:cNvPicPr>
            <a:picLocks noGrp="1" noChangeAspect="1"/>
          </p:cNvPicPr>
          <p:nvPr>
            <p:ph sz="quarter" idx="1"/>
          </p:nvPr>
        </p:nvPicPr>
        <p:blipFill>
          <a:blip r:embed="rId3"/>
          <a:srcRect t="-29343" b="-29343"/>
          <a:stretch>
            <a:fillRect/>
          </a:stretch>
        </p:blipFill>
        <p:spPr>
          <a:xfrm>
            <a:off x="1587500" y="351980"/>
            <a:ext cx="5689600" cy="6951095"/>
          </a:xfr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3"/>
          <p:cNvSpPr/>
          <p:nvPr/>
        </p:nvSpPr>
        <p:spPr>
          <a:xfrm>
            <a:off x="472688" y="504380"/>
            <a:ext cx="8229600" cy="990600"/>
          </a:xfrm>
          <a:prstGeom prst="rect">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smtClean="0">
                <a:latin typeface="+mj-lt"/>
              </a:rPr>
              <a:t>Helpful Links</a:t>
            </a:r>
            <a:endParaRPr lang="en-US" sz="3600" dirty="0">
              <a:latin typeface="+mj-lt"/>
            </a:endParaRPr>
          </a:p>
        </p:txBody>
      </p:sp>
      <p:sp>
        <p:nvSpPr>
          <p:cNvPr id="6" name="TextBox 5"/>
          <p:cNvSpPr txBox="1"/>
          <p:nvPr/>
        </p:nvSpPr>
        <p:spPr>
          <a:xfrm>
            <a:off x="660400" y="6488668"/>
            <a:ext cx="2467405" cy="369332"/>
          </a:xfrm>
          <a:prstGeom prst="rect">
            <a:avLst/>
          </a:prstGeom>
          <a:noFill/>
        </p:spPr>
        <p:txBody>
          <a:bodyPr wrap="none" rtlCol="0">
            <a:spAutoFit/>
          </a:bodyPr>
          <a:lstStyle/>
          <a:p>
            <a:r>
              <a:rPr lang="en-US" dirty="0" smtClean="0"/>
              <a:t>Please Visit: </a:t>
            </a:r>
            <a:r>
              <a:rPr lang="en-US" dirty="0" err="1" smtClean="0"/>
              <a:t>meu.byu.edu</a:t>
            </a:r>
            <a:endParaRPr lang="en-US" dirty="0"/>
          </a:p>
        </p:txBody>
      </p:sp>
      <p:pic>
        <p:nvPicPr>
          <p:cNvPr id="10" name="Content Placeholder 9" descr="Screen Shot 2013-10-24 at 1.46.06 AM.png"/>
          <p:cNvPicPr>
            <a:picLocks noGrp="1" noChangeAspect="1"/>
          </p:cNvPicPr>
          <p:nvPr>
            <p:ph sz="quarter" idx="1"/>
          </p:nvPr>
        </p:nvPicPr>
        <p:blipFill>
          <a:blip r:embed="rId3"/>
          <a:srcRect t="-37461" b="-37461"/>
          <a:stretch>
            <a:fillRect/>
          </a:stretch>
        </p:blipFill>
        <p:spPr>
          <a:xfrm>
            <a:off x="986646" y="-241301"/>
            <a:ext cx="6925453" cy="8460961"/>
          </a:xfr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Recap</a:t>
            </a:r>
            <a:endParaRPr lang="en-US" dirty="0"/>
          </a:p>
        </p:txBody>
      </p:sp>
      <p:sp>
        <p:nvSpPr>
          <p:cNvPr id="11" name="Content Placeholder 10"/>
          <p:cNvSpPr>
            <a:spLocks noGrp="1"/>
          </p:cNvSpPr>
          <p:nvPr>
            <p:ph sz="quarter" idx="1"/>
          </p:nvPr>
        </p:nvSpPr>
        <p:spPr>
          <a:xfrm>
            <a:off x="609600" y="1371600"/>
            <a:ext cx="8246530" cy="5164673"/>
          </a:xfrm>
        </p:spPr>
        <p:txBody>
          <a:bodyPr>
            <a:normAutofit lnSpcReduction="10000"/>
          </a:bodyPr>
          <a:lstStyle/>
          <a:p>
            <a:r>
              <a:rPr lang="en-US" dirty="0" smtClean="0"/>
              <a:t>Parliamentary Procedure</a:t>
            </a:r>
          </a:p>
          <a:p>
            <a:r>
              <a:rPr lang="en-US" dirty="0" smtClean="0"/>
              <a:t>Informal/Formal Debate</a:t>
            </a:r>
          </a:p>
          <a:p>
            <a:r>
              <a:rPr lang="en-US" dirty="0" smtClean="0"/>
              <a:t>Speaking</a:t>
            </a:r>
          </a:p>
          <a:p>
            <a:pPr lvl="1"/>
            <a:r>
              <a:rPr lang="en-US" dirty="0" smtClean="0"/>
              <a:t>Tour de Table</a:t>
            </a:r>
          </a:p>
          <a:p>
            <a:r>
              <a:rPr lang="en-US" dirty="0" smtClean="0"/>
              <a:t>Writing</a:t>
            </a:r>
          </a:p>
          <a:p>
            <a:pPr lvl="1"/>
            <a:r>
              <a:rPr lang="en-US" dirty="0" smtClean="0"/>
              <a:t>Position Paper</a:t>
            </a:r>
          </a:p>
          <a:p>
            <a:pPr lvl="1"/>
            <a:r>
              <a:rPr lang="en-US" dirty="0" smtClean="0"/>
              <a:t>Resolution</a:t>
            </a:r>
          </a:p>
          <a:p>
            <a:r>
              <a:rPr lang="en-US" dirty="0" smtClean="0"/>
              <a:t>Research, research, research</a:t>
            </a:r>
          </a:p>
          <a:p>
            <a:pPr>
              <a:buNone/>
            </a:pPr>
            <a:endParaRPr lang="en-US" dirty="0" smtClean="0"/>
          </a:p>
          <a:p>
            <a:endParaRPr lang="en-US" dirty="0" smtClean="0"/>
          </a:p>
          <a:p>
            <a:pPr lvl="1"/>
            <a:endParaRPr lang="en-US" dirty="0" smtClean="0"/>
          </a:p>
          <a:p>
            <a:pPr lvl="1">
              <a:buNone/>
            </a:pPr>
            <a:r>
              <a:rPr lang="en-US" dirty="0" smtClean="0"/>
              <a:t> </a:t>
            </a:r>
          </a:p>
        </p:txBody>
      </p:sp>
      <p:sp>
        <p:nvSpPr>
          <p:cNvPr id="12" name="Rectangle 11"/>
          <p:cNvSpPr/>
          <p:nvPr/>
        </p:nvSpPr>
        <p:spPr>
          <a:xfrm>
            <a:off x="457200" y="1219200"/>
            <a:ext cx="8229600" cy="45719"/>
          </a:xfrm>
          <a:prstGeom prst="rect">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Content Placeholder 10"/>
          <p:cNvSpPr txBox="1">
            <a:spLocks/>
          </p:cNvSpPr>
          <p:nvPr/>
        </p:nvSpPr>
        <p:spPr>
          <a:xfrm>
            <a:off x="609600" y="1371600"/>
            <a:ext cx="8229600" cy="3217333"/>
          </a:xfrm>
          <a:prstGeom prst="rect">
            <a:avLst/>
          </a:prstGeom>
        </p:spPr>
        <p:txBody>
          <a:bodyPr vert="horz">
            <a:normAutofit/>
          </a:bodyPr>
          <a:lstStyle/>
          <a:p>
            <a:pPr marL="274320" marR="0" lvl="0" indent="-274320" algn="l" defTabSz="914400" rtl="0" eaLnBrk="1" fontAlgn="auto" latinLnBrk="0" hangingPunct="1">
              <a:lnSpc>
                <a:spcPct val="100000"/>
              </a:lnSpc>
              <a:spcBef>
                <a:spcPts val="600"/>
              </a:spcBef>
              <a:spcAft>
                <a:spcPts val="0"/>
              </a:spcAft>
              <a:buClr>
                <a:schemeClr val="accent1"/>
              </a:buClr>
              <a:buSzPct val="76000"/>
              <a:buFont typeface="Wingdings 3"/>
              <a:buChar char=""/>
              <a:tabLst/>
              <a:defRPr/>
            </a:pPr>
            <a:endParaRPr kumimoji="0" lang="en-US" sz="26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grpId="0" nodeType="clickEffect" nodePh="1">
                                  <p:stCondLst>
                                    <p:cond delay="0"/>
                                  </p:stCondLst>
                                  <p:endCondLst>
                                    <p:cond evt="begin" delay="0">
                                      <p:tn val="5"/>
                                    </p:cond>
                                  </p:endCondLst>
                                  <p:iterate type="lt">
                                    <p:tmPct val="4000"/>
                                  </p:iterate>
                                  <p:childTnLst>
                                    <p:set>
                                      <p:cBhvr override="childStyle">
                                        <p:cTn id="6" dur="500" fill="hold"/>
                                        <p:tgtEl>
                                          <p:spTgt spid="5"/>
                                        </p:tgtEl>
                                        <p:attrNameLst>
                                          <p:attrName>style.color</p:attrName>
                                        </p:attrNameLst>
                                      </p:cBhvr>
                                      <p:to>
                                        <p:clrVal>
                                          <a:schemeClr val="tx1"/>
                                        </p:clrVal>
                                      </p:to>
                                    </p:set>
                                    <p:set>
                                      <p:cBhvr>
                                        <p:cTn id="7" dur="500" fill="hold"/>
                                        <p:tgtEl>
                                          <p:spTgt spid="5"/>
                                        </p:tgtEl>
                                        <p:attrNameLst>
                                          <p:attrName>fillcolor</p:attrName>
                                        </p:attrNameLst>
                                      </p:cBhvr>
                                      <p:to>
                                        <p:clrVal>
                                          <a:schemeClr val="tx1"/>
                                        </p:clrVal>
                                      </p:to>
                                    </p:set>
                                    <p:set>
                                      <p:cBhvr>
                                        <p:cTn id="8" dur="500" fill="hold"/>
                                        <p:tgtEl>
                                          <p:spTgt spid="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3"/>
          <p:cNvSpPr/>
          <p:nvPr/>
        </p:nvSpPr>
        <p:spPr>
          <a:xfrm>
            <a:off x="517398" y="2730500"/>
            <a:ext cx="8229600" cy="990600"/>
          </a:xfrm>
          <a:prstGeom prst="rect">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smtClean="0">
                <a:latin typeface="+mj-lt"/>
              </a:rPr>
              <a:t>Questions?</a:t>
            </a:r>
            <a:endParaRPr lang="en-US" sz="3600" dirty="0">
              <a:latin typeface="+mj-lt"/>
            </a:endParaRPr>
          </a:p>
        </p:txBody>
      </p:sp>
      <p:sp>
        <p:nvSpPr>
          <p:cNvPr id="7" name="TextBox 6"/>
          <p:cNvSpPr txBox="1"/>
          <p:nvPr/>
        </p:nvSpPr>
        <p:spPr>
          <a:xfrm>
            <a:off x="2616200" y="4394200"/>
            <a:ext cx="4178300" cy="461665"/>
          </a:xfrm>
          <a:prstGeom prst="rect">
            <a:avLst/>
          </a:prstGeom>
          <a:noFill/>
        </p:spPr>
        <p:txBody>
          <a:bodyPr wrap="square" rtlCol="0">
            <a:spAutoFit/>
          </a:bodyPr>
          <a:lstStyle/>
          <a:p>
            <a:r>
              <a:rPr lang="en-US" sz="2400" dirty="0" smtClean="0"/>
              <a:t>Or e-mail: </a:t>
            </a:r>
            <a:r>
              <a:rPr lang="en-US" sz="2400" dirty="0" err="1" smtClean="0"/>
              <a:t>byu.meu@gmail.com</a:t>
            </a:r>
            <a:endParaRPr lang="en-US" sz="24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Key Components</a:t>
            </a:r>
            <a:endParaRPr lang="en-US" dirty="0"/>
          </a:p>
        </p:txBody>
      </p:sp>
      <p:sp>
        <p:nvSpPr>
          <p:cNvPr id="11" name="Content Placeholder 10"/>
          <p:cNvSpPr>
            <a:spLocks noGrp="1"/>
          </p:cNvSpPr>
          <p:nvPr>
            <p:ph sz="quarter" idx="1"/>
          </p:nvPr>
        </p:nvSpPr>
        <p:spPr>
          <a:xfrm>
            <a:off x="609600" y="1371600"/>
            <a:ext cx="8246530" cy="5164673"/>
          </a:xfrm>
        </p:spPr>
        <p:txBody>
          <a:bodyPr>
            <a:normAutofit/>
          </a:bodyPr>
          <a:lstStyle/>
          <a:p>
            <a:r>
              <a:rPr lang="en-US" dirty="0" smtClean="0"/>
              <a:t>28 Member States</a:t>
            </a:r>
          </a:p>
          <a:p>
            <a:pPr lvl="1"/>
            <a:r>
              <a:rPr lang="en-US" dirty="0" smtClean="0"/>
              <a:t>Seating is unique</a:t>
            </a:r>
          </a:p>
          <a:p>
            <a:r>
              <a:rPr lang="en-US" dirty="0" smtClean="0"/>
              <a:t>Parliamentary Procedure</a:t>
            </a:r>
          </a:p>
          <a:p>
            <a:pPr lvl="1"/>
            <a:r>
              <a:rPr lang="en-US" dirty="0" smtClean="0"/>
              <a:t>Roll Call</a:t>
            </a:r>
          </a:p>
          <a:p>
            <a:r>
              <a:rPr lang="en-US" dirty="0" smtClean="0"/>
              <a:t>Tour de Table</a:t>
            </a:r>
          </a:p>
          <a:p>
            <a:pPr>
              <a:buNone/>
            </a:pPr>
            <a:endParaRPr lang="en-US" dirty="0" smtClean="0"/>
          </a:p>
          <a:p>
            <a:pPr lvl="1"/>
            <a:endParaRPr lang="en-US" dirty="0" smtClean="0"/>
          </a:p>
          <a:p>
            <a:pPr lvl="1">
              <a:buNone/>
            </a:pPr>
            <a:r>
              <a:rPr lang="en-US" dirty="0" smtClean="0"/>
              <a:t> </a:t>
            </a:r>
          </a:p>
        </p:txBody>
      </p:sp>
      <p:sp>
        <p:nvSpPr>
          <p:cNvPr id="12" name="Rectangle 11"/>
          <p:cNvSpPr/>
          <p:nvPr/>
        </p:nvSpPr>
        <p:spPr>
          <a:xfrm>
            <a:off x="457200" y="1219200"/>
            <a:ext cx="8229600" cy="45719"/>
          </a:xfrm>
          <a:prstGeom prst="rect">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Content Placeholder 10"/>
          <p:cNvSpPr txBox="1">
            <a:spLocks/>
          </p:cNvSpPr>
          <p:nvPr/>
        </p:nvSpPr>
        <p:spPr>
          <a:xfrm>
            <a:off x="609600" y="1371600"/>
            <a:ext cx="8229600" cy="3217333"/>
          </a:xfrm>
          <a:prstGeom prst="rect">
            <a:avLst/>
          </a:prstGeom>
        </p:spPr>
        <p:txBody>
          <a:bodyPr vert="horz">
            <a:normAutofit/>
          </a:bodyPr>
          <a:lstStyle/>
          <a:p>
            <a:pPr marL="274320" marR="0" lvl="0" indent="-274320" algn="l" defTabSz="914400" rtl="0" eaLnBrk="1" fontAlgn="auto" latinLnBrk="0" hangingPunct="1">
              <a:lnSpc>
                <a:spcPct val="100000"/>
              </a:lnSpc>
              <a:spcBef>
                <a:spcPts val="600"/>
              </a:spcBef>
              <a:spcAft>
                <a:spcPts val="0"/>
              </a:spcAft>
              <a:buClr>
                <a:schemeClr val="accent1"/>
              </a:buClr>
              <a:buSzPct val="76000"/>
              <a:buFont typeface="Wingdings 3"/>
              <a:buChar char=""/>
              <a:tabLst/>
              <a:defRPr/>
            </a:pPr>
            <a:endParaRPr kumimoji="0" lang="en-US" sz="2600" b="0" i="0" u="none" strike="noStrike" kern="1200" cap="none" spc="0" normalizeH="0" baseline="0" noProof="0" dirty="0">
              <a:ln>
                <a:noFill/>
              </a:ln>
              <a:solidFill>
                <a:schemeClr val="tx1"/>
              </a:solidFill>
              <a:effectLst/>
              <a:uLnTx/>
              <a:uFillTx/>
              <a:latin typeface="+mn-lt"/>
              <a:ea typeface="+mn-ea"/>
              <a:cs typeface="+mn-cs"/>
            </a:endParaRPr>
          </a:p>
        </p:txBody>
      </p:sp>
      <p:pic>
        <p:nvPicPr>
          <p:cNvPr id="6" name="Picture 5" descr="Screen Shot 2013-10-24 at 12.55.02 AM.png"/>
          <p:cNvPicPr>
            <a:picLocks noChangeAspect="1"/>
          </p:cNvPicPr>
          <p:nvPr/>
        </p:nvPicPr>
        <p:blipFill>
          <a:blip r:embed="rId3"/>
          <a:stretch>
            <a:fillRect/>
          </a:stretch>
        </p:blipFill>
        <p:spPr>
          <a:xfrm>
            <a:off x="3175000" y="2820461"/>
            <a:ext cx="5681130" cy="315486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grpId="0" nodeType="clickEffect" nodePh="1">
                                  <p:stCondLst>
                                    <p:cond delay="0"/>
                                  </p:stCondLst>
                                  <p:endCondLst>
                                    <p:cond evt="begin" delay="0">
                                      <p:tn val="5"/>
                                    </p:cond>
                                  </p:endCondLst>
                                  <p:iterate type="lt">
                                    <p:tmPct val="4000"/>
                                  </p:iterate>
                                  <p:childTnLst>
                                    <p:set>
                                      <p:cBhvr override="childStyle">
                                        <p:cTn id="6" dur="500" fill="hold"/>
                                        <p:tgtEl>
                                          <p:spTgt spid="5"/>
                                        </p:tgtEl>
                                        <p:attrNameLst>
                                          <p:attrName>style.color</p:attrName>
                                        </p:attrNameLst>
                                      </p:cBhvr>
                                      <p:to>
                                        <p:clrVal>
                                          <a:schemeClr val="tx1"/>
                                        </p:clrVal>
                                      </p:to>
                                    </p:set>
                                    <p:set>
                                      <p:cBhvr>
                                        <p:cTn id="7" dur="500" fill="hold"/>
                                        <p:tgtEl>
                                          <p:spTgt spid="5"/>
                                        </p:tgtEl>
                                        <p:attrNameLst>
                                          <p:attrName>fillcolor</p:attrName>
                                        </p:attrNameLst>
                                      </p:cBhvr>
                                      <p:to>
                                        <p:clrVal>
                                          <a:schemeClr val="tx1"/>
                                        </p:clrVal>
                                      </p:to>
                                    </p:set>
                                    <p:set>
                                      <p:cBhvr>
                                        <p:cTn id="8" dur="500" fill="hold"/>
                                        <p:tgtEl>
                                          <p:spTgt spid="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Key Components</a:t>
            </a:r>
            <a:endParaRPr lang="en-US" dirty="0"/>
          </a:p>
        </p:txBody>
      </p:sp>
      <p:sp>
        <p:nvSpPr>
          <p:cNvPr id="11" name="Content Placeholder 10"/>
          <p:cNvSpPr>
            <a:spLocks noGrp="1"/>
          </p:cNvSpPr>
          <p:nvPr>
            <p:ph sz="quarter" idx="1"/>
          </p:nvPr>
        </p:nvSpPr>
        <p:spPr>
          <a:xfrm>
            <a:off x="609600" y="1371600"/>
            <a:ext cx="8246530" cy="5164673"/>
          </a:xfrm>
        </p:spPr>
        <p:txBody>
          <a:bodyPr>
            <a:normAutofit/>
          </a:bodyPr>
          <a:lstStyle/>
          <a:p>
            <a:r>
              <a:rPr lang="en-US" dirty="0" smtClean="0"/>
              <a:t>Informal Debate</a:t>
            </a:r>
          </a:p>
          <a:p>
            <a:r>
              <a:rPr lang="en-US" dirty="0" smtClean="0"/>
              <a:t>Formal Debate</a:t>
            </a:r>
          </a:p>
          <a:p>
            <a:pPr lvl="1"/>
            <a:r>
              <a:rPr lang="en-US" dirty="0" smtClean="0"/>
              <a:t>Speaker’s List</a:t>
            </a:r>
          </a:p>
          <a:p>
            <a:r>
              <a:rPr lang="en-US" dirty="0" smtClean="0"/>
              <a:t>Voting</a:t>
            </a:r>
          </a:p>
          <a:p>
            <a:pPr lvl="1"/>
            <a:r>
              <a:rPr lang="en-US" dirty="0" smtClean="0"/>
              <a:t>Consensus</a:t>
            </a:r>
          </a:p>
          <a:p>
            <a:endParaRPr lang="en-US" dirty="0" smtClean="0"/>
          </a:p>
          <a:p>
            <a:pPr lvl="1"/>
            <a:endParaRPr lang="en-US" dirty="0" smtClean="0"/>
          </a:p>
          <a:p>
            <a:pPr lvl="1">
              <a:buNone/>
            </a:pPr>
            <a:r>
              <a:rPr lang="en-US" dirty="0" smtClean="0"/>
              <a:t> </a:t>
            </a:r>
          </a:p>
        </p:txBody>
      </p:sp>
      <p:sp>
        <p:nvSpPr>
          <p:cNvPr id="12" name="Rectangle 11"/>
          <p:cNvSpPr/>
          <p:nvPr/>
        </p:nvSpPr>
        <p:spPr>
          <a:xfrm>
            <a:off x="457200" y="1219200"/>
            <a:ext cx="8229600" cy="45719"/>
          </a:xfrm>
          <a:prstGeom prst="rect">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Content Placeholder 10"/>
          <p:cNvSpPr txBox="1">
            <a:spLocks/>
          </p:cNvSpPr>
          <p:nvPr/>
        </p:nvSpPr>
        <p:spPr>
          <a:xfrm>
            <a:off x="609600" y="1371600"/>
            <a:ext cx="8229600" cy="3217333"/>
          </a:xfrm>
          <a:prstGeom prst="rect">
            <a:avLst/>
          </a:prstGeom>
        </p:spPr>
        <p:txBody>
          <a:bodyPr vert="horz">
            <a:normAutofit/>
          </a:bodyPr>
          <a:lstStyle/>
          <a:p>
            <a:pPr marL="274320" marR="0" lvl="0" indent="-274320" algn="l" defTabSz="914400" rtl="0" eaLnBrk="1" fontAlgn="auto" latinLnBrk="0" hangingPunct="1">
              <a:lnSpc>
                <a:spcPct val="100000"/>
              </a:lnSpc>
              <a:spcBef>
                <a:spcPts val="600"/>
              </a:spcBef>
              <a:spcAft>
                <a:spcPts val="0"/>
              </a:spcAft>
              <a:buClr>
                <a:schemeClr val="accent1"/>
              </a:buClr>
              <a:buSzPct val="76000"/>
              <a:buFont typeface="Wingdings 3"/>
              <a:buChar char=""/>
              <a:tabLst/>
              <a:defRPr/>
            </a:pPr>
            <a:endParaRPr kumimoji="0" lang="en-US" sz="2600" b="0" i="0" u="none" strike="noStrike" kern="1200" cap="none" spc="0" normalizeH="0" baseline="0" noProof="0" dirty="0">
              <a:ln>
                <a:noFill/>
              </a:ln>
              <a:solidFill>
                <a:schemeClr val="tx1"/>
              </a:solidFill>
              <a:effectLst/>
              <a:uLnTx/>
              <a:uFillTx/>
              <a:latin typeface="+mn-lt"/>
              <a:ea typeface="+mn-ea"/>
              <a:cs typeface="+mn-cs"/>
            </a:endParaRPr>
          </a:p>
        </p:txBody>
      </p:sp>
      <p:pic>
        <p:nvPicPr>
          <p:cNvPr id="7" name="Picture 6" descr="Screen Shot 2013-10-24 at 12.58.23 AM.png"/>
          <p:cNvPicPr>
            <a:picLocks noChangeAspect="1"/>
          </p:cNvPicPr>
          <p:nvPr/>
        </p:nvPicPr>
        <p:blipFill>
          <a:blip r:embed="rId3"/>
          <a:stretch>
            <a:fillRect/>
          </a:stretch>
        </p:blipFill>
        <p:spPr>
          <a:xfrm>
            <a:off x="3410994" y="3126196"/>
            <a:ext cx="5275806" cy="292547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grpId="0" nodeType="clickEffect" nodePh="1">
                                  <p:stCondLst>
                                    <p:cond delay="0"/>
                                  </p:stCondLst>
                                  <p:endCondLst>
                                    <p:cond evt="begin" delay="0">
                                      <p:tn val="5"/>
                                    </p:cond>
                                  </p:endCondLst>
                                  <p:iterate type="lt">
                                    <p:tmPct val="4000"/>
                                  </p:iterate>
                                  <p:childTnLst>
                                    <p:set>
                                      <p:cBhvr override="childStyle">
                                        <p:cTn id="6" dur="500" fill="hold"/>
                                        <p:tgtEl>
                                          <p:spTgt spid="5"/>
                                        </p:tgtEl>
                                        <p:attrNameLst>
                                          <p:attrName>style.color</p:attrName>
                                        </p:attrNameLst>
                                      </p:cBhvr>
                                      <p:to>
                                        <p:clrVal>
                                          <a:schemeClr val="tx1"/>
                                        </p:clrVal>
                                      </p:to>
                                    </p:set>
                                    <p:set>
                                      <p:cBhvr>
                                        <p:cTn id="7" dur="500" fill="hold"/>
                                        <p:tgtEl>
                                          <p:spTgt spid="5"/>
                                        </p:tgtEl>
                                        <p:attrNameLst>
                                          <p:attrName>fillcolor</p:attrName>
                                        </p:attrNameLst>
                                      </p:cBhvr>
                                      <p:to>
                                        <p:clrVal>
                                          <a:schemeClr val="tx1"/>
                                        </p:clrVal>
                                      </p:to>
                                    </p:set>
                                    <p:set>
                                      <p:cBhvr>
                                        <p:cTn id="8" dur="500" fill="hold"/>
                                        <p:tgtEl>
                                          <p:spTgt spid="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3"/>
          <p:cNvSpPr/>
          <p:nvPr/>
        </p:nvSpPr>
        <p:spPr>
          <a:xfrm>
            <a:off x="472688" y="504380"/>
            <a:ext cx="8229600" cy="990600"/>
          </a:xfrm>
          <a:prstGeom prst="rect">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smtClean="0">
                <a:latin typeface="+mj-lt"/>
              </a:rPr>
              <a:t>MEU in Action</a:t>
            </a:r>
            <a:endParaRPr lang="en-US" sz="3600" dirty="0">
              <a:latin typeface="+mj-lt"/>
            </a:endParaRPr>
          </a:p>
        </p:txBody>
      </p:sp>
      <p:sp>
        <p:nvSpPr>
          <p:cNvPr id="8" name="TextBox 7"/>
          <p:cNvSpPr txBox="1"/>
          <p:nvPr/>
        </p:nvSpPr>
        <p:spPr>
          <a:xfrm>
            <a:off x="810384" y="6242733"/>
            <a:ext cx="7891904" cy="646331"/>
          </a:xfrm>
          <a:prstGeom prst="rect">
            <a:avLst/>
          </a:prstGeom>
          <a:noFill/>
        </p:spPr>
        <p:txBody>
          <a:bodyPr wrap="none" rtlCol="0">
            <a:spAutoFit/>
          </a:bodyPr>
          <a:lstStyle/>
          <a:p>
            <a:r>
              <a:rPr lang="en-US" dirty="0" smtClean="0"/>
              <a:t>Look for how well the students follow the rules and procedures we just discussed. </a:t>
            </a:r>
          </a:p>
          <a:p>
            <a:endParaRPr lang="en-US" dirty="0"/>
          </a:p>
        </p:txBody>
      </p:sp>
      <p:pic>
        <p:nvPicPr>
          <p:cNvPr id="7" name="Intro to MEU.m4v">
            <a:hlinkClick r:id="" action="ppaction://media"/>
          </p:cNvPr>
          <p:cNvPicPr/>
          <p:nvPr>
            <p:ph sz="quarter" idx="1"/>
            <a:videoFile r:link="rId1"/>
          </p:nvPr>
        </p:nvPicPr>
        <p:blipFill>
          <a:blip r:embed="rId4"/>
          <a:stretch>
            <a:fillRect/>
          </a:stretch>
        </p:blipFill>
        <p:spPr>
          <a:xfrm>
            <a:off x="472688" y="1613584"/>
            <a:ext cx="8229600" cy="4629149"/>
          </a:xfr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7"/>
                                        </p:tgtEl>
                                      </p:cBhvr>
                                    </p:cmd>
                                  </p:childTnLst>
                                </p:cTn>
                              </p:par>
                            </p:childTnLst>
                          </p:cTn>
                        </p:par>
                      </p:childTnLst>
                    </p:cTn>
                  </p:par>
                </p:childTnLst>
              </p:cTn>
              <p:nextCondLst>
                <p:cond evt="onClick" delay="0">
                  <p:tgtEl>
                    <p:spTgt spid="7"/>
                  </p:tgtEl>
                </p:cond>
              </p:nextCondLst>
            </p:seq>
            <p:video>
              <p:cMediaNode>
                <p:cTn id="7" fill="hold" display="0">
                  <p:stCondLst>
                    <p:cond delay="indefinite"/>
                  </p:stCondLst>
                  <p:endCondLst>
                    <p:cond evt="onNext" delay="0">
                      <p:tgtEl>
                        <p:sldTgt/>
                      </p:tgtEl>
                    </p:cond>
                    <p:cond evt="onPrev" delay="0">
                      <p:tgtEl>
                        <p:sldTgt/>
                      </p:tgtEl>
                    </p:cond>
                  </p:endCondLst>
                </p:cTn>
                <p:tgtEl>
                  <p:spTgt spid="7"/>
                </p:tgtEl>
              </p:cMediaNode>
            </p:video>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3"/>
          <p:cNvSpPr/>
          <p:nvPr/>
        </p:nvSpPr>
        <p:spPr>
          <a:xfrm>
            <a:off x="517398" y="2730500"/>
            <a:ext cx="8229600" cy="990600"/>
          </a:xfrm>
          <a:prstGeom prst="rect">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smtClean="0">
                <a:latin typeface="+mj-lt"/>
              </a:rPr>
              <a:t>Comments/Questions?</a:t>
            </a:r>
            <a:endParaRPr lang="en-US" sz="3600" dirty="0">
              <a:latin typeface="+mj-lt"/>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Online Resources</a:t>
            </a:r>
            <a:endParaRPr lang="en-US" dirty="0"/>
          </a:p>
        </p:txBody>
      </p:sp>
      <p:sp>
        <p:nvSpPr>
          <p:cNvPr id="11" name="Content Placeholder 10"/>
          <p:cNvSpPr>
            <a:spLocks noGrp="1"/>
          </p:cNvSpPr>
          <p:nvPr>
            <p:ph sz="quarter" idx="1"/>
          </p:nvPr>
        </p:nvSpPr>
        <p:spPr>
          <a:xfrm>
            <a:off x="889000" y="1371600"/>
            <a:ext cx="7967130" cy="4546599"/>
          </a:xfrm>
        </p:spPr>
        <p:txBody>
          <a:bodyPr>
            <a:normAutofit fontScale="62500" lnSpcReduction="20000"/>
          </a:bodyPr>
          <a:lstStyle/>
          <a:p>
            <a:r>
              <a:rPr lang="en-US" dirty="0" smtClean="0"/>
              <a:t>Competition Resources</a:t>
            </a:r>
          </a:p>
          <a:p>
            <a:pPr lvl="1"/>
            <a:r>
              <a:rPr lang="en-US" dirty="0" smtClean="0"/>
              <a:t>Background Guides for the upcoming competition topic</a:t>
            </a:r>
          </a:p>
          <a:p>
            <a:pPr lvl="1"/>
            <a:r>
              <a:rPr lang="en-US" dirty="0" smtClean="0"/>
              <a:t>Position Papers/Resolution guidelines</a:t>
            </a:r>
          </a:p>
          <a:p>
            <a:r>
              <a:rPr lang="en-US" dirty="0" smtClean="0"/>
              <a:t>Teacher Trainings</a:t>
            </a:r>
          </a:p>
          <a:p>
            <a:pPr lvl="1"/>
            <a:r>
              <a:rPr lang="en-US" dirty="0" smtClean="0"/>
              <a:t>Detailed Rules/Procedures</a:t>
            </a:r>
          </a:p>
          <a:p>
            <a:pPr lvl="1"/>
            <a:r>
              <a:rPr lang="en-US" dirty="0" smtClean="0"/>
              <a:t>Detailed Background Guide and Resources</a:t>
            </a:r>
          </a:p>
          <a:p>
            <a:r>
              <a:rPr lang="en-US" dirty="0" smtClean="0"/>
              <a:t>Student Trainings</a:t>
            </a:r>
          </a:p>
          <a:p>
            <a:pPr lvl="1"/>
            <a:r>
              <a:rPr lang="en-US" dirty="0" smtClean="0"/>
              <a:t>Suggested research resources</a:t>
            </a:r>
          </a:p>
          <a:p>
            <a:pPr lvl="1"/>
            <a:r>
              <a:rPr lang="en-US" dirty="0" smtClean="0"/>
              <a:t>Summary of rules and procedures</a:t>
            </a:r>
          </a:p>
          <a:p>
            <a:pPr lvl="1"/>
            <a:r>
              <a:rPr lang="en-US" dirty="0" smtClean="0"/>
              <a:t>Background Guides</a:t>
            </a:r>
          </a:p>
          <a:p>
            <a:r>
              <a:rPr lang="en-US" dirty="0" smtClean="0"/>
              <a:t>Also visit: </a:t>
            </a:r>
            <a:r>
              <a:rPr lang="en-US" dirty="0" err="1" smtClean="0"/>
              <a:t>mun.byu.edu</a:t>
            </a:r>
            <a:endParaRPr lang="en-US" dirty="0" smtClean="0"/>
          </a:p>
          <a:p>
            <a:pPr lvl="1"/>
            <a:r>
              <a:rPr lang="en-US" dirty="0" smtClean="0"/>
              <a:t>Diplomacy </a:t>
            </a:r>
          </a:p>
          <a:p>
            <a:pPr lvl="1"/>
            <a:r>
              <a:rPr lang="en-US" dirty="0" smtClean="0"/>
              <a:t>Parliamentary Procedure</a:t>
            </a:r>
          </a:p>
          <a:p>
            <a:pPr lvl="1"/>
            <a:r>
              <a:rPr lang="en-US" dirty="0" smtClean="0"/>
              <a:t>Public Speaking</a:t>
            </a:r>
          </a:p>
          <a:p>
            <a:pPr lvl="1">
              <a:buNone/>
            </a:pPr>
            <a:endParaRPr lang="en-US" dirty="0" smtClean="0"/>
          </a:p>
          <a:p>
            <a:pPr lvl="1"/>
            <a:endParaRPr lang="en-US" dirty="0" smtClean="0"/>
          </a:p>
          <a:p>
            <a:pPr lvl="1">
              <a:buNone/>
            </a:pPr>
            <a:r>
              <a:rPr lang="en-US" dirty="0" smtClean="0"/>
              <a:t> </a:t>
            </a:r>
          </a:p>
        </p:txBody>
      </p:sp>
      <p:sp>
        <p:nvSpPr>
          <p:cNvPr id="12" name="Rectangle 11"/>
          <p:cNvSpPr/>
          <p:nvPr/>
        </p:nvSpPr>
        <p:spPr>
          <a:xfrm>
            <a:off x="457200" y="1219200"/>
            <a:ext cx="8229600" cy="45719"/>
          </a:xfrm>
          <a:prstGeom prst="rect">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Content Placeholder 10"/>
          <p:cNvSpPr txBox="1">
            <a:spLocks/>
          </p:cNvSpPr>
          <p:nvPr/>
        </p:nvSpPr>
        <p:spPr>
          <a:xfrm>
            <a:off x="609600" y="1371600"/>
            <a:ext cx="8229600" cy="3217333"/>
          </a:xfrm>
          <a:prstGeom prst="rect">
            <a:avLst/>
          </a:prstGeom>
        </p:spPr>
        <p:txBody>
          <a:bodyPr vert="horz">
            <a:normAutofit/>
          </a:bodyPr>
          <a:lstStyle/>
          <a:p>
            <a:pPr marL="274320" marR="0" lvl="0" indent="-274320" algn="l" defTabSz="914400" rtl="0" eaLnBrk="1" fontAlgn="auto" latinLnBrk="0" hangingPunct="1">
              <a:lnSpc>
                <a:spcPct val="100000"/>
              </a:lnSpc>
              <a:spcBef>
                <a:spcPts val="600"/>
              </a:spcBef>
              <a:spcAft>
                <a:spcPts val="0"/>
              </a:spcAft>
              <a:buClr>
                <a:schemeClr val="accent1"/>
              </a:buClr>
              <a:buSzPct val="76000"/>
              <a:buFont typeface="Wingdings 3"/>
              <a:buChar char=""/>
              <a:tabLst/>
              <a:defRPr/>
            </a:pPr>
            <a:endParaRPr kumimoji="0" lang="en-US" sz="2600" b="0" i="0" u="none" strike="noStrike" kern="1200" cap="none" spc="0" normalizeH="0" baseline="0" noProof="0" dirty="0">
              <a:ln>
                <a:noFill/>
              </a:ln>
              <a:solidFill>
                <a:schemeClr val="tx1"/>
              </a:solidFill>
              <a:effectLst/>
              <a:uLnTx/>
              <a:uFillTx/>
              <a:latin typeface="+mn-lt"/>
              <a:ea typeface="+mn-ea"/>
              <a:cs typeface="+mn-cs"/>
            </a:endParaRPr>
          </a:p>
        </p:txBody>
      </p:sp>
      <p:sp>
        <p:nvSpPr>
          <p:cNvPr id="7" name="TextBox 6"/>
          <p:cNvSpPr txBox="1"/>
          <p:nvPr/>
        </p:nvSpPr>
        <p:spPr>
          <a:xfrm>
            <a:off x="698500" y="6393934"/>
            <a:ext cx="5040938" cy="369332"/>
          </a:xfrm>
          <a:prstGeom prst="rect">
            <a:avLst/>
          </a:prstGeom>
          <a:noFill/>
        </p:spPr>
        <p:txBody>
          <a:bodyPr wrap="none" rtlCol="0">
            <a:spAutoFit/>
          </a:bodyPr>
          <a:lstStyle/>
          <a:p>
            <a:r>
              <a:rPr lang="en-US" dirty="0" smtClean="0"/>
              <a:t>Please Visit: </a:t>
            </a:r>
            <a:r>
              <a:rPr lang="en-US" dirty="0" err="1" smtClean="0"/>
              <a:t>meu.byu.edu</a:t>
            </a:r>
            <a:r>
              <a:rPr lang="en-US" dirty="0" smtClean="0"/>
              <a:t> (Secondary MEU Program)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grpId="0" nodeType="clickEffect" nodePh="1">
                                  <p:stCondLst>
                                    <p:cond delay="0"/>
                                  </p:stCondLst>
                                  <p:endCondLst>
                                    <p:cond evt="begin" delay="0">
                                      <p:tn val="5"/>
                                    </p:cond>
                                  </p:endCondLst>
                                  <p:iterate type="lt">
                                    <p:tmPct val="4000"/>
                                  </p:iterate>
                                  <p:childTnLst>
                                    <p:set>
                                      <p:cBhvr override="childStyle">
                                        <p:cTn id="6" dur="500" fill="hold"/>
                                        <p:tgtEl>
                                          <p:spTgt spid="5"/>
                                        </p:tgtEl>
                                        <p:attrNameLst>
                                          <p:attrName>style.color</p:attrName>
                                        </p:attrNameLst>
                                      </p:cBhvr>
                                      <p:to>
                                        <p:clrVal>
                                          <a:schemeClr val="tx1"/>
                                        </p:clrVal>
                                      </p:to>
                                    </p:set>
                                    <p:set>
                                      <p:cBhvr>
                                        <p:cTn id="7" dur="500" fill="hold"/>
                                        <p:tgtEl>
                                          <p:spTgt spid="5"/>
                                        </p:tgtEl>
                                        <p:attrNameLst>
                                          <p:attrName>fillcolor</p:attrName>
                                        </p:attrNameLst>
                                      </p:cBhvr>
                                      <p:to>
                                        <p:clrVal>
                                          <a:schemeClr val="tx1"/>
                                        </p:clrVal>
                                      </p:to>
                                    </p:set>
                                    <p:set>
                                      <p:cBhvr>
                                        <p:cTn id="8" dur="500" fill="hold"/>
                                        <p:tgtEl>
                                          <p:spTgt spid="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sp>
        <p:nvSpPr>
          <p:cNvPr id="6" name="Text Placeholder 5"/>
          <p:cNvSpPr>
            <a:spLocks noGrp="1"/>
          </p:cNvSpPr>
          <p:nvPr>
            <p:ph type="body" idx="1"/>
          </p:nvPr>
        </p:nvSpPr>
        <p:spPr/>
        <p:txBody>
          <a:bodyPr/>
          <a:lstStyle/>
          <a:p>
            <a:pPr algn="ctr"/>
            <a:r>
              <a:rPr lang="en-US" dirty="0" smtClean="0"/>
              <a:t>Position Paper 	</a:t>
            </a:r>
            <a:endParaRPr lang="en-US" dirty="0"/>
          </a:p>
        </p:txBody>
      </p:sp>
      <p:sp>
        <p:nvSpPr>
          <p:cNvPr id="8" name="Text Placeholder 7"/>
          <p:cNvSpPr>
            <a:spLocks noGrp="1"/>
          </p:cNvSpPr>
          <p:nvPr>
            <p:ph type="body" sz="half" idx="3"/>
          </p:nvPr>
        </p:nvSpPr>
        <p:spPr/>
        <p:txBody>
          <a:bodyPr/>
          <a:lstStyle/>
          <a:p>
            <a:pPr algn="ctr"/>
            <a:r>
              <a:rPr lang="en-US" dirty="0" smtClean="0"/>
              <a:t>Resolution</a:t>
            </a:r>
            <a:endParaRPr lang="en-US" dirty="0"/>
          </a:p>
        </p:txBody>
      </p:sp>
      <p:sp>
        <p:nvSpPr>
          <p:cNvPr id="4" name="Rectangle 3"/>
          <p:cNvSpPr/>
          <p:nvPr/>
        </p:nvSpPr>
        <p:spPr>
          <a:xfrm>
            <a:off x="472688" y="504380"/>
            <a:ext cx="8229600" cy="990600"/>
          </a:xfrm>
          <a:prstGeom prst="rect">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smtClean="0">
                <a:latin typeface="+mj-lt"/>
              </a:rPr>
              <a:t>Writing Templates</a:t>
            </a:r>
            <a:endParaRPr lang="en-US" sz="3600" dirty="0">
              <a:latin typeface="+mj-lt"/>
            </a:endParaRPr>
          </a:p>
        </p:txBody>
      </p:sp>
      <p:pic>
        <p:nvPicPr>
          <p:cNvPr id="13" name="Content Placeholder 12" descr="Screen Shot 2013-10-24 at 1.42.12 AM.png"/>
          <p:cNvPicPr>
            <a:picLocks noGrp="1" noChangeAspect="1"/>
          </p:cNvPicPr>
          <p:nvPr>
            <p:ph sz="quarter" idx="2"/>
          </p:nvPr>
        </p:nvPicPr>
        <p:blipFill>
          <a:blip r:embed="rId3"/>
          <a:srcRect t="-52117" b="-52117"/>
          <a:stretch>
            <a:fillRect/>
          </a:stretch>
        </p:blipFill>
        <p:spPr>
          <a:xfrm>
            <a:off x="457200" y="2133600"/>
            <a:ext cx="4040188" cy="4368800"/>
          </a:xfrm>
        </p:spPr>
      </p:pic>
      <p:sp>
        <p:nvSpPr>
          <p:cNvPr id="15" name="TextBox 14"/>
          <p:cNvSpPr txBox="1"/>
          <p:nvPr/>
        </p:nvSpPr>
        <p:spPr>
          <a:xfrm>
            <a:off x="736600" y="6502400"/>
            <a:ext cx="5040938" cy="646331"/>
          </a:xfrm>
          <a:prstGeom prst="rect">
            <a:avLst/>
          </a:prstGeom>
          <a:noFill/>
        </p:spPr>
        <p:txBody>
          <a:bodyPr wrap="square" rtlCol="0">
            <a:spAutoFit/>
          </a:bodyPr>
          <a:lstStyle/>
          <a:p>
            <a:r>
              <a:rPr lang="en-US" dirty="0" smtClean="0"/>
              <a:t>Please Visit: </a:t>
            </a:r>
            <a:r>
              <a:rPr lang="en-US" dirty="0" err="1" smtClean="0"/>
              <a:t>meu.byu.edu</a:t>
            </a:r>
            <a:r>
              <a:rPr lang="en-US" dirty="0" smtClean="0"/>
              <a:t> (Secondary MEU Program) </a:t>
            </a:r>
          </a:p>
          <a:p>
            <a:endParaRPr lang="en-US" dirty="0"/>
          </a:p>
        </p:txBody>
      </p:sp>
      <p:pic>
        <p:nvPicPr>
          <p:cNvPr id="17" name="Content Placeholder 16" descr="Screen Shot 2013-10-24 at 1.57.35 AM.png"/>
          <p:cNvPicPr>
            <a:picLocks noGrp="1" noChangeAspect="1"/>
          </p:cNvPicPr>
          <p:nvPr>
            <p:ph sz="quarter" idx="4"/>
          </p:nvPr>
        </p:nvPicPr>
        <p:blipFill>
          <a:blip r:embed="rId4"/>
          <a:srcRect t="-23317" b="-23317"/>
          <a:stretch>
            <a:fillRect/>
          </a:stretch>
        </p:blip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3"/>
          <p:cNvSpPr/>
          <p:nvPr/>
        </p:nvSpPr>
        <p:spPr>
          <a:xfrm>
            <a:off x="472688" y="504380"/>
            <a:ext cx="8229600" cy="990600"/>
          </a:xfrm>
          <a:prstGeom prst="rect">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smtClean="0">
                <a:latin typeface="+mj-lt"/>
              </a:rPr>
              <a:t>Competition Resources</a:t>
            </a:r>
            <a:endParaRPr lang="en-US" sz="3600" dirty="0">
              <a:latin typeface="+mj-lt"/>
            </a:endParaRPr>
          </a:p>
        </p:txBody>
      </p:sp>
      <p:pic>
        <p:nvPicPr>
          <p:cNvPr id="6" name="Content Placeholder 5" descr="Screen Shot 2013-10-24 at 1.29.58 AM.png"/>
          <p:cNvPicPr>
            <a:picLocks noGrp="1" noChangeAspect="1"/>
          </p:cNvPicPr>
          <p:nvPr>
            <p:ph sz="quarter" idx="1"/>
          </p:nvPr>
        </p:nvPicPr>
        <p:blipFill>
          <a:blip r:embed="rId3"/>
          <a:srcRect t="-44199" b="-44199"/>
          <a:stretch>
            <a:fillRect/>
          </a:stretch>
        </p:blipFill>
        <p:spPr>
          <a:xfrm>
            <a:off x="914400" y="-228600"/>
            <a:ext cx="7531100" cy="8426134"/>
          </a:xfrm>
        </p:spPr>
      </p:pic>
      <p:sp>
        <p:nvSpPr>
          <p:cNvPr id="9" name="TextBox 8"/>
          <p:cNvSpPr txBox="1"/>
          <p:nvPr/>
        </p:nvSpPr>
        <p:spPr>
          <a:xfrm>
            <a:off x="736600" y="6534834"/>
            <a:ext cx="5040938" cy="646331"/>
          </a:xfrm>
          <a:prstGeom prst="rect">
            <a:avLst/>
          </a:prstGeom>
          <a:noFill/>
        </p:spPr>
        <p:txBody>
          <a:bodyPr wrap="square" rtlCol="0">
            <a:spAutoFit/>
          </a:bodyPr>
          <a:lstStyle/>
          <a:p>
            <a:r>
              <a:rPr lang="en-US" dirty="0" smtClean="0"/>
              <a:t>Please Visit: </a:t>
            </a:r>
            <a:r>
              <a:rPr lang="en-US" dirty="0" err="1" smtClean="0"/>
              <a:t>meu.byu.edu</a:t>
            </a:r>
            <a:r>
              <a:rPr lang="en-US" dirty="0" smtClean="0"/>
              <a:t> (Secondary MEU Program) </a:t>
            </a:r>
          </a:p>
          <a:p>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3"/>
          <p:cNvSpPr/>
          <p:nvPr/>
        </p:nvSpPr>
        <p:spPr>
          <a:xfrm>
            <a:off x="472688" y="504380"/>
            <a:ext cx="8229600" cy="990600"/>
          </a:xfrm>
          <a:prstGeom prst="rect">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smtClean="0">
                <a:latin typeface="+mj-lt"/>
              </a:rPr>
              <a:t>How to Prepare (Teachers)</a:t>
            </a:r>
            <a:endParaRPr lang="en-US" sz="3600" dirty="0">
              <a:latin typeface="+mj-lt"/>
            </a:endParaRPr>
          </a:p>
        </p:txBody>
      </p:sp>
      <p:pic>
        <p:nvPicPr>
          <p:cNvPr id="6" name="Content Placeholder 5" descr="Screen Shot 2013-10-24 at 1.33.07 AM.png"/>
          <p:cNvPicPr>
            <a:picLocks noGrp="1" noChangeAspect="1"/>
          </p:cNvPicPr>
          <p:nvPr>
            <p:ph sz="quarter" idx="1"/>
          </p:nvPr>
        </p:nvPicPr>
        <p:blipFill>
          <a:blip r:embed="rId3"/>
          <a:srcRect t="-55834" b="-55834"/>
          <a:stretch>
            <a:fillRect/>
          </a:stretch>
        </p:blipFill>
        <p:spPr>
          <a:xfrm>
            <a:off x="673100" y="-951884"/>
            <a:ext cx="7832526" cy="9569150"/>
          </a:xfrm>
        </p:spPr>
      </p:pic>
      <p:sp>
        <p:nvSpPr>
          <p:cNvPr id="8" name="TextBox 7"/>
          <p:cNvSpPr txBox="1"/>
          <p:nvPr/>
        </p:nvSpPr>
        <p:spPr>
          <a:xfrm>
            <a:off x="736600" y="6534834"/>
            <a:ext cx="5040938" cy="646331"/>
          </a:xfrm>
          <a:prstGeom prst="rect">
            <a:avLst/>
          </a:prstGeom>
          <a:noFill/>
        </p:spPr>
        <p:txBody>
          <a:bodyPr wrap="square" rtlCol="0">
            <a:spAutoFit/>
          </a:bodyPr>
          <a:lstStyle/>
          <a:p>
            <a:r>
              <a:rPr lang="en-US" dirty="0" smtClean="0"/>
              <a:t>Please Visit: </a:t>
            </a:r>
            <a:r>
              <a:rPr lang="en-US" dirty="0" err="1" smtClean="0"/>
              <a:t>meu.byu.edu</a:t>
            </a:r>
            <a:r>
              <a:rPr lang="en-US" dirty="0" smtClean="0"/>
              <a:t> (Secondary MEU Program) </a:t>
            </a:r>
          </a:p>
          <a:p>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ＭＳ 明朝"/>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Origin.thmx</Template>
  <TotalTime>231</TotalTime>
  <Words>596</Words>
  <Application>Microsoft Macintosh PowerPoint</Application>
  <PresentationFormat>On-screen Show (4:3)</PresentationFormat>
  <Paragraphs>98</Paragraphs>
  <Slides>14</Slides>
  <Notes>13</Notes>
  <HiddenSlides>0</HiddenSlides>
  <MMClips>1</MMClips>
  <ScaleCrop>false</ScaleCrop>
  <HeadingPairs>
    <vt:vector size="4" baseType="variant">
      <vt:variant>
        <vt:lpstr>Design Template</vt:lpstr>
      </vt:variant>
      <vt:variant>
        <vt:i4>1</vt:i4>
      </vt:variant>
      <vt:variant>
        <vt:lpstr>Slide Titles</vt:lpstr>
      </vt:variant>
      <vt:variant>
        <vt:i4>14</vt:i4>
      </vt:variant>
    </vt:vector>
  </HeadingPairs>
  <TitlesOfParts>
    <vt:vector size="15" baseType="lpstr">
      <vt:lpstr>Origin</vt:lpstr>
      <vt:lpstr>MEU in a Nutshell</vt:lpstr>
      <vt:lpstr>Key Components</vt:lpstr>
      <vt:lpstr>Key Components</vt:lpstr>
      <vt:lpstr>Slide 4</vt:lpstr>
      <vt:lpstr>Slide 5</vt:lpstr>
      <vt:lpstr>Online Resources</vt:lpstr>
      <vt:lpstr>Slide 7</vt:lpstr>
      <vt:lpstr>Slide 8</vt:lpstr>
      <vt:lpstr>Slide 9</vt:lpstr>
      <vt:lpstr>Slide 10</vt:lpstr>
      <vt:lpstr>Slide 11</vt:lpstr>
      <vt:lpstr>Slide 12</vt:lpstr>
      <vt:lpstr>Recap</vt:lpstr>
      <vt:lpstr>Slide 14</vt:lpstr>
    </vt:vector>
  </TitlesOfParts>
  <Company>Brigham Young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Institutions of the European Union</dc:title>
  <dc:creator>Romy Franks</dc:creator>
  <cp:lastModifiedBy>Rebecca Wiseman</cp:lastModifiedBy>
  <cp:revision>55</cp:revision>
  <dcterms:created xsi:type="dcterms:W3CDTF">2013-10-25T08:46:17Z</dcterms:created>
  <dcterms:modified xsi:type="dcterms:W3CDTF">2013-10-25T08:47:47Z</dcterms:modified>
</cp:coreProperties>
</file>